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17"/>
  </p:notesMasterIdLst>
  <p:handoutMasterIdLst>
    <p:handoutMasterId r:id="rId18"/>
  </p:handoutMasterIdLst>
  <p:sldIdLst>
    <p:sldId id="427" r:id="rId7"/>
    <p:sldId id="436" r:id="rId8"/>
    <p:sldId id="428" r:id="rId9"/>
    <p:sldId id="430" r:id="rId10"/>
    <p:sldId id="431" r:id="rId11"/>
    <p:sldId id="435" r:id="rId12"/>
    <p:sldId id="432" r:id="rId13"/>
    <p:sldId id="433" r:id="rId14"/>
    <p:sldId id="434" r:id="rId15"/>
    <p:sldId id="437" r:id="rId16"/>
  </p:sldIdLst>
  <p:sldSz cx="12192000" cy="6858000"/>
  <p:notesSz cx="6858000" cy="9144000"/>
  <p:custDataLst>
    <p:tags r:id="rId19"/>
  </p:custDataLst>
  <p:defaultTextStyle>
    <a:defPPr>
      <a:defRPr lang="de-DE"/>
    </a:defPPr>
    <a:lvl1pPr marL="0" indent="0" algn="l" defTabSz="914400" rtl="0" eaLnBrk="1" latinLnBrk="0" hangingPunct="1">
      <a:lnSpc>
        <a:spcPct val="110000"/>
      </a:lnSpc>
      <a:spcBef>
        <a:spcPts val="600"/>
      </a:spcBef>
      <a:buFontTx/>
      <a:buNone/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110000"/>
      </a:lnSpc>
      <a:spcBef>
        <a:spcPts val="6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110000"/>
      </a:lnSpc>
      <a:spcBef>
        <a:spcPts val="6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110000"/>
      </a:lnSpc>
      <a:spcBef>
        <a:spcPts val="6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110000"/>
      </a:lnSpc>
      <a:spcBef>
        <a:spcPts val="6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orient="horz" pos="255" userDrawn="1">
          <p15:clr>
            <a:srgbClr val="A4A3A4"/>
          </p15:clr>
        </p15:guide>
        <p15:guide id="4" orient="horz" pos="370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74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A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2B115C3-826D-4E69-96D4-C415ADE95F51}">
  <a:tblStyle styleId="{62B115C3-826D-4E69-96D4-C415ADE95F51}" styleName="Porsche Standard Tabel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>
                  <a:tint val="0"/>
                </a:schemeClr>
              </a:solidFill>
            </a:ln>
          </a:left>
          <a:right>
            <a:ln w="0" cmpd="sng">
              <a:solidFill>
                <a:schemeClr val="lt1">
                  <a:tint val="0"/>
                </a:schemeClr>
              </a:solidFill>
            </a:ln>
          </a:right>
          <a:top>
            <a:ln w="0" cmpd="sng">
              <a:solidFill>
                <a:schemeClr val="lt1">
                  <a:tint val="0"/>
                </a:schemeClr>
              </a:solidFill>
            </a:ln>
          </a:top>
          <a:bottom>
            <a:ln w="0" cmpd="sng">
              <a:solidFill>
                <a:schemeClr val="lt1">
                  <a:tint val="0"/>
                </a:schemeClr>
              </a:solidFill>
            </a:ln>
          </a:bottom>
          <a:insideH>
            <a:ln w="0" cmpd="sng">
              <a:solidFill>
                <a:schemeClr val="lt1">
                  <a:tint val="0"/>
                </a:schemeClr>
              </a:solidFill>
            </a:ln>
          </a:insideH>
          <a:insideV>
            <a:ln w="0" cmpd="sng">
              <a:solidFill>
                <a:schemeClr val="lt1">
                  <a:tint val="0"/>
                </a:schemeClr>
              </a:solidFill>
            </a:ln>
          </a:insideV>
        </a:tcBdr>
        <a:fill>
          <a:solidFill>
            <a:schemeClr val="lt1">
              <a:tint val="0"/>
            </a:schemeClr>
          </a:solidFill>
        </a:fill>
      </a:tcStyle>
    </a:wholeTbl>
    <a:band1H>
      <a:tcStyle>
        <a:tcBdr/>
      </a:tcStyle>
    </a:band1H>
    <a:band2H>
      <a:tcStyle>
        <a:tcBdr/>
        <a:fill>
          <a:solidFill>
            <a:schemeClr val="accent5"/>
          </a:solidFill>
        </a:fill>
      </a:tcStyle>
    </a:band2H>
    <a:band1V>
      <a:tcStyle>
        <a:tcBdr/>
        <a:fill>
          <a:solidFill>
            <a:schemeClr val="accent5"/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6350" cmpd="sng">
              <a:solidFill>
                <a:schemeClr val="accent3"/>
              </a:solidFill>
            </a:ln>
          </a:top>
        </a:tcBdr>
        <a:fill>
          <a:solidFill>
            <a:schemeClr val="lt1">
              <a:tint val="0"/>
            </a:schemeClr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solidFill>
            <a:schemeClr val="lt1">
              <a:tint val="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00" autoAdjust="0"/>
  </p:normalViewPr>
  <p:slideViewPr>
    <p:cSldViewPr snapToGrid="0">
      <p:cViewPr varScale="1">
        <p:scale>
          <a:sx n="103" d="100"/>
          <a:sy n="103" d="100"/>
        </p:scale>
        <p:origin x="156" y="108"/>
      </p:cViewPr>
      <p:guideLst>
        <p:guide orient="horz" pos="890"/>
        <p:guide pos="234"/>
        <p:guide orient="horz" pos="255"/>
        <p:guide orient="horz" pos="3702"/>
        <p:guide orient="horz" pos="3929"/>
        <p:guide pos="74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6AB3B4-8F89-47C3-8DB2-396D1B42E2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A78CE-62E4-4292-A912-E2F8CA0F70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07356-B5D4-4790-B6FC-F7C8B1F7E1E3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1400C-6C39-470B-8BB0-5A48204E87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47B9C-E1B2-4326-8C19-70073498FC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791CF-CB42-423F-9607-FC443ACCB2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463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50888D7-EA26-413C-8F78-8BFC343EAE4A}" type="datetimeFigureOut">
              <a:rPr lang="de-DE" smtClean="0"/>
              <a:pPr/>
              <a:t>02.11.2023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indent="0">
              <a:lnSpc>
                <a:spcPct val="110000"/>
              </a:lnSpc>
              <a:spcBef>
                <a:spcPts val="600"/>
              </a:spcBef>
              <a:buFontTx/>
              <a:buNone/>
            </a:pPr>
            <a:r>
              <a:rPr lang="en-US"/>
              <a:t>Click to edit Master text styles</a:t>
            </a:r>
          </a:p>
          <a:p>
            <a:pPr marL="180000" lvl="1" indent="-1800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360000" lvl="2" indent="-1800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540000" lvl="3" indent="-1800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720000" lvl="4" indent="-1800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6723CF4-5F3F-48D1-B859-759DFE8781C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419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kern="1200" dirty="0" smtClean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200" kern="1200" dirty="0" smtClean="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200" kern="1200" dirty="0" smtClean="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200" kern="1200" dirty="0" smtClean="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 dirty="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C968B5A-D841-43D6-A320-E9A73853375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385"/>
          <a:stretch/>
        </p:blipFill>
        <p:spPr bwMode="gray">
          <a:xfrm>
            <a:off x="4656001" y="2589953"/>
            <a:ext cx="2879999" cy="116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50019D5-DB2F-4E95-9869-A8C6E02BF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1238" y="3855311"/>
            <a:ext cx="2897325" cy="2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35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 slide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4DAA0-BE28-4A30-8A16-63D0B0E4E7A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4" y="403200"/>
            <a:ext cx="3636000" cy="1584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42710BF-8A74-41DB-B0DF-9BBD552EDD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4295775" y="403200"/>
            <a:ext cx="7524750" cy="54705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Click icon to add picture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06E4ECD-06BF-49BC-B4B6-7290816499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71475" y="2171700"/>
            <a:ext cx="3636963" cy="684000"/>
          </a:xfrm>
        </p:spPr>
        <p:txBody>
          <a:bodyPr/>
          <a:lstStyle>
            <a:lvl1pPr>
              <a:defRPr>
                <a:solidFill>
                  <a:srgbClr val="A9AAAC"/>
                </a:solidFill>
              </a:defRPr>
            </a:lvl1pPr>
          </a:lstStyle>
          <a:p>
            <a:pPr lvl="0"/>
            <a:r>
              <a:rPr lang="en-US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2005199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252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 slide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6B47466-A3DF-4F35-A63D-3117980A73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0" y="0"/>
            <a:ext cx="4654800" cy="6246000"/>
          </a:xfrm>
          <a:ln w="76200">
            <a:solidFill>
              <a:schemeClr val="bg1"/>
            </a:solidFill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D8353979-FA44-48D6-BF73-78FCA5B05E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4733924" y="0"/>
            <a:ext cx="7458075" cy="6246000"/>
          </a:xfrm>
          <a:ln w="76200">
            <a:solidFill>
              <a:schemeClr val="bg1"/>
            </a:solidFill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D740CF-C4DC-4528-93F5-BFA72E772A1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570400" y="403200"/>
            <a:ext cx="4248000" cy="5472000"/>
          </a:xfrm>
          <a:solidFill>
            <a:schemeClr val="bg1"/>
          </a:solidFill>
        </p:spPr>
        <p:txBody>
          <a:bodyPr lIns="252000" tIns="108000" rIns="252000" bIns="3780000"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FB4891-8715-46BF-B946-48EEABD6A7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570400" y="2181600"/>
            <a:ext cx="4248000" cy="3697200"/>
          </a:xfrm>
        </p:spPr>
        <p:txBody>
          <a:bodyPr lIns="252000" rIns="252000" bIns="0"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1524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37" userDrawn="1">
          <p15:clr>
            <a:srgbClr val="FBAE40"/>
          </p15:clr>
        </p15:guide>
        <p15:guide id="2" pos="29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B62E9ED-C089-4E21-9658-B46CDA5C7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246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028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picture with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B62E9ED-C089-4E21-9658-B46CDA5C7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71474" y="404812"/>
            <a:ext cx="11449051" cy="5472113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21335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14BA7-CB27-4F92-9C4B-77A788A7924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CF5640EF-79EE-46B4-B10F-88F6D7E77B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71475" y="1412875"/>
            <a:ext cx="5580000" cy="446405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7BFA4C06-AFE9-492D-A180-0D6B53BAB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40525" y="1412875"/>
            <a:ext cx="5580000" cy="201612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1505832-451A-493D-9816-07761CC3BB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6240525" y="3865789"/>
            <a:ext cx="5580000" cy="201612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7382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50" userDrawn="1">
          <p15:clr>
            <a:srgbClr val="FBAE40"/>
          </p15:clr>
        </p15:guide>
        <p15:guide id="2" pos="393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B2574-9A58-4E2C-9800-B08C15529E2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7C3E1E-BF9B-4C7B-932F-D9DD1ABFE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71475" y="1412875"/>
            <a:ext cx="5580062" cy="44640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3B6D139-9BBA-401F-A37F-85A52712C7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40463" y="1412875"/>
            <a:ext cx="5580062" cy="446405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97581B-0504-4291-9C84-0B84B28C8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5959378"/>
            <a:ext cx="11449050" cy="135422"/>
          </a:xfrm>
        </p:spPr>
        <p:txBody>
          <a:bodyPr anchor="b">
            <a:spAutoFit/>
          </a:bodyPr>
          <a:lstStyle>
            <a:lvl1pPr>
              <a:defRPr sz="800"/>
            </a:lvl1pPr>
            <a:lvl2pPr marL="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/>
              <a:t>Source &amp; Footnote</a:t>
            </a:r>
          </a:p>
        </p:txBody>
      </p:sp>
    </p:spTree>
    <p:extLst>
      <p:ext uri="{BB962C8B-B14F-4D97-AF65-F5344CB8AC3E}">
        <p14:creationId xmlns:p14="http://schemas.microsoft.com/office/powerpoint/2010/main" val="1181665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7AB2E-105E-4560-810B-5C2D73E3BFD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403200"/>
            <a:ext cx="3636000" cy="93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11A410-77DA-4FBE-9C60-7DBB3F1F7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71475" y="1412875"/>
            <a:ext cx="3636000" cy="4464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98505A3-1CA0-4DF4-A4EE-DB2FEEB298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4295775" y="403200"/>
            <a:ext cx="7524750" cy="547052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1C41EAE1-B7F9-43F3-A7C2-0EFAEAE623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5959378"/>
            <a:ext cx="11449050" cy="135422"/>
          </a:xfrm>
        </p:spPr>
        <p:txBody>
          <a:bodyPr anchor="b">
            <a:spAutoFit/>
          </a:bodyPr>
          <a:lstStyle>
            <a:lvl1pPr>
              <a:defRPr sz="800"/>
            </a:lvl1pPr>
            <a:lvl2pPr marL="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/>
              <a:t>Source &amp; Footnote</a:t>
            </a:r>
          </a:p>
        </p:txBody>
      </p:sp>
    </p:spTree>
    <p:extLst>
      <p:ext uri="{BB962C8B-B14F-4D97-AF65-F5344CB8AC3E}">
        <p14:creationId xmlns:p14="http://schemas.microsoft.com/office/powerpoint/2010/main" val="125099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 userDrawn="1">
          <p15:clr>
            <a:srgbClr val="FBAE40"/>
          </p15:clr>
        </p15:guide>
        <p15:guide id="2" pos="270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s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87DA1-0A7E-444C-9038-288F571E449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4" y="403200"/>
            <a:ext cx="5580063" cy="648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7573EE-C735-4F99-BBD6-119D8EEA1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71475" y="1412875"/>
            <a:ext cx="5580063" cy="4464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12DEC1C-B80B-4603-B910-74FC9303CD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40463" y="404813"/>
            <a:ext cx="5580062" cy="5472112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993E32BF-92F9-46DD-8C28-7B9BC35279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5959378"/>
            <a:ext cx="11449050" cy="135422"/>
          </a:xfrm>
        </p:spPr>
        <p:txBody>
          <a:bodyPr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/>
            </a:lvl1pPr>
            <a:lvl2pPr marL="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Source &amp; Footnote</a:t>
            </a:r>
          </a:p>
        </p:txBody>
      </p:sp>
    </p:spTree>
    <p:extLst>
      <p:ext uri="{BB962C8B-B14F-4D97-AF65-F5344CB8AC3E}">
        <p14:creationId xmlns:p14="http://schemas.microsoft.com/office/powerpoint/2010/main" val="1712179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50" userDrawn="1">
          <p15:clr>
            <a:srgbClr val="FBAE40"/>
          </p15:clr>
        </p15:guide>
        <p15:guide id="2" pos="393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DEFBF-74D6-40E0-9540-4C37F45D8B4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403200"/>
            <a:ext cx="6588125" cy="648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41D52AE-71AC-4710-A587-046DDAEB88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7248525" y="404813"/>
            <a:ext cx="4572000" cy="5472112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6DF9836-B7CB-4CB9-B466-CD57CDEB6B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371475" y="1412875"/>
            <a:ext cx="6588125" cy="4464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ED95691-5A21-4D15-A7A2-DD8F77C49D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5959378"/>
            <a:ext cx="11449050" cy="135422"/>
          </a:xfrm>
        </p:spPr>
        <p:txBody>
          <a:bodyPr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/>
            </a:lvl1pPr>
            <a:lvl2pPr marL="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Source &amp; Footnote</a:t>
            </a:r>
          </a:p>
        </p:txBody>
      </p:sp>
    </p:spTree>
    <p:extLst>
      <p:ext uri="{BB962C8B-B14F-4D97-AF65-F5344CB8AC3E}">
        <p14:creationId xmlns:p14="http://schemas.microsoft.com/office/powerpoint/2010/main" val="251524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5" userDrawn="1">
          <p15:clr>
            <a:srgbClr val="FBAE40"/>
          </p15:clr>
        </p15:guide>
        <p15:guide id="2" pos="456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AC53EB-CF61-4F20-82CC-2DF15958599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54BDB18-2761-49B4-BD80-C9779BE81E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71475" y="1412873"/>
            <a:ext cx="5580525" cy="2736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DA03AD7B-24F3-41A3-9E78-4B2EB22EA4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gray">
          <a:xfrm>
            <a:off x="6240000" y="1412873"/>
            <a:ext cx="5580525" cy="2736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244185-D891-433F-BBE3-176592B1E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371475" y="4148873"/>
            <a:ext cx="5580526" cy="1728052"/>
          </a:xfrm>
          <a:solidFill>
            <a:schemeClr val="bg2"/>
          </a:solidFill>
        </p:spPr>
        <p:txBody>
          <a:bodyPr lIns="108000" tIns="72000" rIns="108000" bIns="72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4136EC53-01F5-4FF1-A55F-D2721116A5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40001" y="4148873"/>
            <a:ext cx="5580526" cy="1728052"/>
          </a:xfrm>
          <a:solidFill>
            <a:schemeClr val="bg2"/>
          </a:solidFill>
        </p:spPr>
        <p:txBody>
          <a:bodyPr lIns="108000" tIns="72000" rIns="108000" bIns="72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8F15D28B-2AD2-4A11-941F-B884F1AE48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5959378"/>
            <a:ext cx="11449050" cy="135422"/>
          </a:xfrm>
        </p:spPr>
        <p:txBody>
          <a:bodyPr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/>
            </a:lvl1pPr>
            <a:lvl2pPr marL="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Source &amp; Footnote</a:t>
            </a:r>
          </a:p>
        </p:txBody>
      </p:sp>
    </p:spTree>
    <p:extLst>
      <p:ext uri="{BB962C8B-B14F-4D97-AF65-F5344CB8AC3E}">
        <p14:creationId xmlns:p14="http://schemas.microsoft.com/office/powerpoint/2010/main" val="18153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50" userDrawn="1">
          <p15:clr>
            <a:srgbClr val="FBAE40"/>
          </p15:clr>
        </p15:guide>
        <p15:guide id="2" pos="393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C237F616-E909-4922-A851-0DBAAF8C2E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246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F9A45B-D40B-447C-8549-28CAD8F56D4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71475" y="404812"/>
            <a:ext cx="4392000" cy="3960000"/>
          </a:xfrm>
          <a:solidFill>
            <a:schemeClr val="bg1"/>
          </a:solidFill>
        </p:spPr>
        <p:txBody>
          <a:bodyPr lIns="252000" tIns="504000" rIns="252000" bIns="1872000" anchor="b"/>
          <a:lstStyle>
            <a:lvl1pPr algn="l">
              <a:defRPr sz="3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17E8A1-13AA-4D0A-A6F2-57CBC491E2B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71475" y="2559600"/>
            <a:ext cx="4392000" cy="1800000"/>
          </a:xfrm>
        </p:spPr>
        <p:txBody>
          <a:bodyPr lIns="252000" rIns="252000"/>
          <a:lstStyle>
            <a:lvl1pPr marL="0" indent="0" algn="l">
              <a:buNone/>
              <a:defRPr sz="1800">
                <a:solidFill>
                  <a:srgbClr val="A9AAA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984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33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9A45B-D40B-447C-8549-28CAD8F56D49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71474" y="1047600"/>
            <a:ext cx="7200000" cy="1080000"/>
          </a:xfrm>
          <a:solidFill>
            <a:schemeClr val="bg1"/>
          </a:solidFill>
        </p:spPr>
        <p:txBody>
          <a:bodyPr lIns="0" tIns="0" rIns="0" bIns="0" anchor="t"/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17E8A1-13AA-4D0A-A6F2-57CBC491E2B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71474" y="2448000"/>
            <a:ext cx="7200000" cy="1080000"/>
          </a:xfrm>
        </p:spPr>
        <p:txBody>
          <a:bodyPr lIns="0" tIns="0" rIns="0" bIns="0" anchor="t"/>
          <a:lstStyle>
            <a:lvl1pPr marL="0" indent="0" algn="l">
              <a:buNone/>
              <a:defRPr sz="1800">
                <a:solidFill>
                  <a:srgbClr val="A9AAA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170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D193D-C45E-44E0-804D-82883133DB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3DA8FBB8-F138-4EBE-B59C-7ACA0C1B5C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5959378"/>
            <a:ext cx="11449050" cy="135422"/>
          </a:xfrm>
        </p:spPr>
        <p:txBody>
          <a:bodyPr anchor="b">
            <a:spAutoFit/>
          </a:bodyPr>
          <a:lstStyle>
            <a:lvl1pPr>
              <a:defRPr sz="800"/>
            </a:lvl1pPr>
            <a:lvl2pPr marL="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/>
              <a:t>Source &amp; Footnote</a:t>
            </a:r>
          </a:p>
        </p:txBody>
      </p:sp>
    </p:spTree>
    <p:extLst>
      <p:ext uri="{BB962C8B-B14F-4D97-AF65-F5344CB8AC3E}">
        <p14:creationId xmlns:p14="http://schemas.microsoft.com/office/powerpoint/2010/main" val="50245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A4055-5B80-42D9-96CC-82E57D23BE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3C3F0C-3595-4D60-BE5B-95CDB6174733}"/>
              </a:ext>
            </a:extLst>
          </p:cNvPr>
          <p:cNvSpPr>
            <a:spLocks noGrp="1"/>
          </p:cNvSpPr>
          <p:nvPr>
            <p:ph sz="quarter" idx="10"/>
          </p:nvPr>
        </p:nvSpPr>
        <p:spPr bwMode="gray"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7D0C455-B780-4CFD-BC34-1A6EBE947D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5959378"/>
            <a:ext cx="11449050" cy="135422"/>
          </a:xfrm>
        </p:spPr>
        <p:txBody>
          <a:bodyPr anchor="b">
            <a:spAutoFit/>
          </a:bodyPr>
          <a:lstStyle>
            <a:lvl1pPr>
              <a:defRPr sz="800"/>
            </a:lvl1pPr>
            <a:lvl2pPr marL="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/>
              <a:t>Source &amp; Footnote</a:t>
            </a:r>
          </a:p>
        </p:txBody>
      </p:sp>
    </p:spTree>
    <p:extLst>
      <p:ext uri="{BB962C8B-B14F-4D97-AF65-F5344CB8AC3E}">
        <p14:creationId xmlns:p14="http://schemas.microsoft.com/office/powerpoint/2010/main" val="229932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A4055-5B80-42D9-96CC-82E57D23BE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3C3F0C-3595-4D60-BE5B-95CDB6174733}"/>
              </a:ext>
            </a:extLst>
          </p:cNvPr>
          <p:cNvSpPr>
            <a:spLocks noGrp="1"/>
          </p:cNvSpPr>
          <p:nvPr>
            <p:ph sz="quarter" idx="10"/>
          </p:nvPr>
        </p:nvSpPr>
        <p:spPr bwMode="gray">
          <a:xfrm>
            <a:off x="371475" y="1412875"/>
            <a:ext cx="5580525" cy="4464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3083EC27-D60C-4D36-88E2-8B66A7497BF8}"/>
              </a:ext>
            </a:extLst>
          </p:cNvPr>
          <p:cNvSpPr>
            <a:spLocks noGrp="1"/>
          </p:cNvSpPr>
          <p:nvPr>
            <p:ph sz="quarter" idx="11"/>
          </p:nvPr>
        </p:nvSpPr>
        <p:spPr bwMode="gray">
          <a:xfrm>
            <a:off x="6240000" y="1412875"/>
            <a:ext cx="5580525" cy="4464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B02780DF-8C91-4270-AA3A-4666E57FC2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5959378"/>
            <a:ext cx="11449050" cy="135422"/>
          </a:xfrm>
        </p:spPr>
        <p:txBody>
          <a:bodyPr anchor="b">
            <a:spAutoFit/>
          </a:bodyPr>
          <a:lstStyle>
            <a:lvl1pPr>
              <a:defRPr sz="800"/>
            </a:lvl1pPr>
            <a:lvl2pPr marL="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/>
              <a:t>Source &amp; Footnote</a:t>
            </a:r>
          </a:p>
        </p:txBody>
      </p:sp>
    </p:spTree>
    <p:extLst>
      <p:ext uri="{BB962C8B-B14F-4D97-AF65-F5344CB8AC3E}">
        <p14:creationId xmlns:p14="http://schemas.microsoft.com/office/powerpoint/2010/main" val="1686025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50" userDrawn="1">
          <p15:clr>
            <a:srgbClr val="FBAE40"/>
          </p15:clr>
        </p15:guide>
        <p15:guide id="2" pos="393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without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7090E0F-BF61-42E5-BECE-AE5D8DE4D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246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73DD7-8035-4E08-89A7-9B97025CA17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404813"/>
            <a:ext cx="3891600" cy="5472111"/>
          </a:xfrm>
          <a:solidFill>
            <a:schemeClr val="bg1">
              <a:alpha val="80000"/>
            </a:schemeClr>
          </a:solidFill>
        </p:spPr>
        <p:txBody>
          <a:bodyPr lIns="252000" tIns="108000" rIns="252000" bIns="2664000" anchor="b"/>
          <a:lstStyle>
            <a:lvl1pPr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3138DD-B6D9-4F9F-B5B0-DE05A1F66163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3308400"/>
            <a:ext cx="3891600" cy="2568524"/>
          </a:xfrm>
        </p:spPr>
        <p:txBody>
          <a:bodyPr lIns="252000" rIns="252000" bIns="108000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F4303D2-1E42-4E6B-9ECD-83B90B22D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71475" y="853200"/>
            <a:ext cx="3891600" cy="1119600"/>
          </a:xfrm>
        </p:spPr>
        <p:txBody>
          <a:bodyPr lIns="252000" rIns="252000"/>
          <a:lstStyle>
            <a:lvl1pPr>
              <a:defRPr sz="8000" b="1">
                <a:solidFill>
                  <a:schemeClr val="tx1"/>
                </a:solidFill>
              </a:defRPr>
            </a:lvl1pPr>
            <a:lvl2pPr marL="0" indent="0">
              <a:buNone/>
              <a:defRPr sz="8000" b="1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18232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with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7090E0F-BF61-42E5-BECE-AE5D8DE4D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371474" y="404811"/>
            <a:ext cx="11449051" cy="54756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73DD7-8035-4E08-89A7-9B97025CA17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404811"/>
            <a:ext cx="3891600" cy="5472111"/>
          </a:xfrm>
          <a:solidFill>
            <a:schemeClr val="bg1">
              <a:alpha val="80000"/>
            </a:schemeClr>
          </a:solidFill>
        </p:spPr>
        <p:txBody>
          <a:bodyPr lIns="252000" tIns="108000" rIns="252000" bIns="2664000" anchor="b"/>
          <a:lstStyle>
            <a:lvl1pPr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3138DD-B6D9-4F9F-B5B0-DE05A1F66163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3308400"/>
            <a:ext cx="3891600" cy="2568524"/>
          </a:xfrm>
        </p:spPr>
        <p:txBody>
          <a:bodyPr lIns="252000" rIns="252000" bIns="108000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F4303D2-1E42-4E6B-9ECD-83B90B22D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71475" y="853200"/>
            <a:ext cx="3891600" cy="1119600"/>
          </a:xfrm>
        </p:spPr>
        <p:txBody>
          <a:bodyPr lIns="252000" rIns="252000"/>
          <a:lstStyle>
            <a:lvl1pPr>
              <a:defRPr sz="8000" b="1">
                <a:solidFill>
                  <a:schemeClr val="tx1"/>
                </a:solidFill>
              </a:defRPr>
            </a:lvl1pPr>
            <a:lvl2pPr>
              <a:defRPr sz="8000" b="1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160041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 slide with complet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7">
            <a:extLst>
              <a:ext uri="{FF2B5EF4-FFF2-40B4-BE49-F238E27FC236}">
                <a16:creationId xmlns:a16="http://schemas.microsoft.com/office/drawing/2014/main" id="{240FB6AB-D46E-400F-96B0-9CB95E120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246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D9E15F-B0F1-48C9-B6A7-38DF9291BC3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403200"/>
            <a:ext cx="3924000" cy="5470126"/>
          </a:xfrm>
          <a:solidFill>
            <a:schemeClr val="bg1"/>
          </a:solidFill>
        </p:spPr>
        <p:txBody>
          <a:bodyPr lIns="252000" tIns="108000" rIns="252000" bIns="3312000"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3D0F42-A5D8-4817-ACD3-DD701DDAF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71475" y="2559600"/>
            <a:ext cx="3924000" cy="676800"/>
          </a:xfrm>
        </p:spPr>
        <p:txBody>
          <a:bodyPr lIns="252000" rIns="252000"/>
          <a:lstStyle>
            <a:lvl1pPr>
              <a:defRPr>
                <a:solidFill>
                  <a:srgbClr val="A9AAAC"/>
                </a:solidFill>
              </a:defRPr>
            </a:lvl1pPr>
          </a:lstStyle>
          <a:p>
            <a:pPr lvl="0"/>
            <a:r>
              <a:rPr lang="en-US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171471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4166C4A-39A5-4F35-9237-DFD6B7D8641E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628392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3" imgW="288" imgH="288" progId="TCLayout.ActiveDocument.1">
                  <p:embed/>
                </p:oleObj>
              </mc:Choice>
              <mc:Fallback>
                <p:oleObj name="think-cell Folie" r:id="rId23" imgW="288" imgH="28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4166C4A-39A5-4F35-9237-DFD6B7D864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089243-AEFC-46DD-A4D1-6E9C3B06B9D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403200"/>
            <a:ext cx="11449050" cy="64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US" noProof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84A26D-4900-46A0-925C-C599678EA91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412875"/>
            <a:ext cx="11449050" cy="4464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B06DA46-50DF-4FA3-9109-10955A4028FF}"/>
              </a:ext>
            </a:extLst>
          </p:cNvPr>
          <p:cNvCxnSpPr/>
          <p:nvPr/>
        </p:nvCxnSpPr>
        <p:spPr bwMode="gray">
          <a:xfrm>
            <a:off x="371475" y="6237288"/>
            <a:ext cx="11449050" cy="0"/>
          </a:xfrm>
          <a:prstGeom prst="line">
            <a:avLst/>
          </a:prstGeom>
          <a:ln w="6350">
            <a:solidFill>
              <a:srgbClr val="B5B4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reation date_modification date" hidden="1">
            <a:extLst>
              <a:ext uri="{FF2B5EF4-FFF2-40B4-BE49-F238E27FC236}">
                <a16:creationId xmlns:a16="http://schemas.microsoft.com/office/drawing/2014/main" id="{1DC0E4E7-4D63-47C4-B948-491C889790ED}"/>
              </a:ext>
            </a:extLst>
          </p:cNvPr>
          <p:cNvSpPr txBox="1"/>
          <p:nvPr/>
        </p:nvSpPr>
        <p:spPr bwMode="gray">
          <a:xfrm>
            <a:off x="371475" y="6400800"/>
            <a:ext cx="3960000" cy="9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/>
              <a:t>Erstellungsdatum 30.09.19  |  Änderungsdatum 22.11.19</a:t>
            </a:r>
          </a:p>
        </p:txBody>
      </p:sp>
      <p:sp>
        <p:nvSpPr>
          <p:cNvPr id="10" name="Department_author_documentname">
            <a:extLst>
              <a:ext uri="{FF2B5EF4-FFF2-40B4-BE49-F238E27FC236}">
                <a16:creationId xmlns:a16="http://schemas.microsoft.com/office/drawing/2014/main" id="{3B04E1FA-35EB-4520-BECB-69293B217C9B}"/>
              </a:ext>
            </a:extLst>
          </p:cNvPr>
          <p:cNvSpPr txBox="1"/>
          <p:nvPr/>
        </p:nvSpPr>
        <p:spPr bwMode="gray">
          <a:xfrm>
            <a:off x="371475" y="6523200"/>
            <a:ext cx="3960000" cy="9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00" b="1" noProof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E2CED391-D210-450E-8606-73EE474E9DCF}"/>
              </a:ext>
            </a:extLst>
          </p:cNvPr>
          <p:cNvSpPr txBox="1"/>
          <p:nvPr/>
        </p:nvSpPr>
        <p:spPr bwMode="gray">
          <a:xfrm>
            <a:off x="11244525" y="6505200"/>
            <a:ext cx="5760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B9741B-43A6-4FBD-8071-2D6E16EA5199}" type="slidenum">
              <a:rPr lang="en-US" sz="1000" b="1" noProof="0" smtClean="0"/>
              <a:t>‹#›</a:t>
            </a:fld>
            <a:endParaRPr lang="en-US" sz="1000" b="1" noProof="0"/>
          </a:p>
        </p:txBody>
      </p:sp>
      <p:sp>
        <p:nvSpPr>
          <p:cNvPr id="12" name="Confidential" hidden="1">
            <a:extLst>
              <a:ext uri="{FF2B5EF4-FFF2-40B4-BE49-F238E27FC236}">
                <a16:creationId xmlns:a16="http://schemas.microsoft.com/office/drawing/2014/main" id="{BB712A40-BE90-4DFC-8429-C00E69DF6B03}"/>
              </a:ext>
            </a:extLst>
          </p:cNvPr>
          <p:cNvSpPr txBox="1"/>
          <p:nvPr/>
        </p:nvSpPr>
        <p:spPr bwMode="gray">
          <a:xfrm>
            <a:off x="9277200" y="6505200"/>
            <a:ext cx="16272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b="1" err="1">
                <a:solidFill>
                  <a:schemeClr val="accent6"/>
                </a:solidFill>
              </a:rPr>
              <a:t>Confidential</a:t>
            </a:r>
            <a:endParaRPr lang="en-US" sz="1000" b="1">
              <a:solidFill>
                <a:schemeClr val="accent6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95F3F5D-38BA-4D76-B060-DCB97784843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4845600" y="6357599"/>
            <a:ext cx="2502000" cy="3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5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1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890" userDrawn="1">
          <p15:clr>
            <a:srgbClr val="F26B43"/>
          </p15:clr>
        </p15:guide>
        <p15:guide id="5" orient="horz" pos="3702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la-simulator/carla/releases/tag/0.9.1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arla.readthedocs.io/en/latest/build_window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3" descr="A white car with a broken glass&#10;&#10;Description automatically generated">
            <a:extLst>
              <a:ext uri="{FF2B5EF4-FFF2-40B4-BE49-F238E27FC236}">
                <a16:creationId xmlns:a16="http://schemas.microsoft.com/office/drawing/2014/main" id="{B10DB076-D20C-54A1-5B26-5BCD65D7BD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"/>
          <a:stretch/>
        </p:blipFill>
        <p:spPr bwMode="gray">
          <a:xfrm flipH="1">
            <a:off x="20" y="10"/>
            <a:ext cx="12191980" cy="62459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184079-4195-4540-AA5F-9DB25E7C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4" y="404812"/>
            <a:ext cx="4763475" cy="3960000"/>
          </a:xfrm>
          <a:solidFill>
            <a:schemeClr val="bg1">
              <a:alpha val="87000"/>
            </a:schemeClr>
          </a:solidFill>
        </p:spPr>
        <p:txBody>
          <a:bodyPr/>
          <a:lstStyle/>
          <a:p>
            <a:r>
              <a:rPr lang="cs-CZ"/>
              <a:t>Porsche Engineering</a:t>
            </a:r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A4ACF2F-426A-4529-B6DF-BA1E98256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2559600"/>
            <a:ext cx="4763474" cy="1800000"/>
          </a:xfrm>
        </p:spPr>
        <p:txBody>
          <a:bodyPr/>
          <a:lstStyle/>
          <a:p>
            <a:r>
              <a:rPr lang="en-US" b="1" i="0" dirty="0">
                <a:solidFill>
                  <a:srgbClr val="353535"/>
                </a:solidFill>
                <a:effectLst/>
              </a:rPr>
              <a:t>Student Contest 2023 </a:t>
            </a:r>
            <a:br>
              <a:rPr lang="en-GB" b="1" i="0" dirty="0">
                <a:solidFill>
                  <a:srgbClr val="353535"/>
                </a:solidFill>
                <a:effectLst/>
              </a:rPr>
            </a:br>
            <a:r>
              <a:rPr lang="en-GB" b="1" i="0" dirty="0">
                <a:solidFill>
                  <a:srgbClr val="353535"/>
                </a:solidFill>
                <a:effectLst/>
              </a:rPr>
              <a:t>Technical introduction</a:t>
            </a:r>
            <a:endParaRPr lang="en-US" b="1" i="0" dirty="0">
              <a:solidFill>
                <a:srgbClr val="35353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21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white sports car on a road&#10;&#10;Description automatically generated">
            <a:extLst>
              <a:ext uri="{FF2B5EF4-FFF2-40B4-BE49-F238E27FC236}">
                <a16:creationId xmlns:a16="http://schemas.microsoft.com/office/drawing/2014/main" id="{06A6D194-B81D-3126-FA01-91C85FB0A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921" y="2994157"/>
            <a:ext cx="3025725" cy="2373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0741ED-F7D4-A357-4DC0-0568A584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Pimp My 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9405E-3D58-BCE6-15CD-77AB4899BB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If you're feeling creative, we give you chance to design your own Porsche car. Take a look at  </a:t>
            </a:r>
            <a:br>
              <a:rPr lang="en-US" dirty="0">
                <a:ea typeface="+mn-lt"/>
                <a:cs typeface="+mn-lt"/>
              </a:rPr>
            </a:br>
            <a:r>
              <a:rPr lang="en-US" i="1" dirty="0">
                <a:solidFill>
                  <a:schemeClr val="accent6"/>
                </a:solidFill>
                <a:ea typeface="+mn-lt"/>
                <a:cs typeface="+mn-lt"/>
              </a:rPr>
              <a:t>C:\appl\carla-git\Unreal\CarlaUE4\Content\Carla\Blueprints\Vehicles\PorscheCarrera_Student\CarDecals.png</a:t>
            </a:r>
            <a:endParaRPr lang="en-US" dirty="0">
              <a:solidFill>
                <a:schemeClr val="accent6"/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Feel free to edit this file as you like. Changes will be automatically applied to the car.</a:t>
            </a:r>
            <a:br>
              <a:rPr lang="en-US" dirty="0">
                <a:ea typeface="+mn-lt"/>
                <a:cs typeface="+mn-lt"/>
              </a:rPr>
            </a:br>
            <a:endParaRPr lang="en-US" dirty="0"/>
          </a:p>
        </p:txBody>
      </p:sp>
      <p:pic>
        <p:nvPicPr>
          <p:cNvPr id="34" name="Picture 33" descr="A white sports car on a road&#10;&#10;Description automatically generated">
            <a:extLst>
              <a:ext uri="{FF2B5EF4-FFF2-40B4-BE49-F238E27FC236}">
                <a16:creationId xmlns:a16="http://schemas.microsoft.com/office/drawing/2014/main" id="{6E5E97E7-7FCD-4EC3-4D7F-387B52E1D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4840" y="3231163"/>
            <a:ext cx="3158506" cy="1899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05CF1-CB7D-800C-2FE1-92ABD9CAC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54" y="3342534"/>
            <a:ext cx="2524125" cy="1676400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B303BAC-A083-F6A3-F28B-94109530467C}"/>
              </a:ext>
            </a:extLst>
          </p:cNvPr>
          <p:cNvGrpSpPr/>
          <p:nvPr/>
        </p:nvGrpSpPr>
        <p:grpSpPr>
          <a:xfrm>
            <a:off x="3353440" y="3690259"/>
            <a:ext cx="1734109" cy="948906"/>
            <a:chOff x="3288128" y="3429000"/>
            <a:chExt cx="1734109" cy="948906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55DBA81-1087-B18B-091E-509BB26E0308}"/>
                </a:ext>
              </a:extLst>
            </p:cNvPr>
            <p:cNvSpPr/>
            <p:nvPr/>
          </p:nvSpPr>
          <p:spPr>
            <a:xfrm>
              <a:off x="3761117" y="3429000"/>
              <a:ext cx="1261120" cy="948906"/>
            </a:xfrm>
            <a:prstGeom prst="rightArrow">
              <a:avLst>
                <a:gd name="adj1" fmla="val 57272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>
                <a:lnSpc>
                  <a:spcPct val="110000"/>
                </a:lnSpc>
                <a:spcBef>
                  <a:spcPts val="600"/>
                </a:spcBef>
              </a:pPr>
              <a:endParaRPr lang="en-US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F0C12F-3493-397F-CB40-CA61EF0A6BD5}"/>
                </a:ext>
              </a:extLst>
            </p:cNvPr>
            <p:cNvSpPr/>
            <p:nvPr/>
          </p:nvSpPr>
          <p:spPr>
            <a:xfrm>
              <a:off x="3523914" y="3631721"/>
              <a:ext cx="168195" cy="5520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>
                <a:lnSpc>
                  <a:spcPct val="110000"/>
                </a:lnSpc>
                <a:spcBef>
                  <a:spcPts val="600"/>
                </a:spcBef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264C5D-2E67-7E97-C3C4-20FF12383748}"/>
                </a:ext>
              </a:extLst>
            </p:cNvPr>
            <p:cNvSpPr/>
            <p:nvPr/>
          </p:nvSpPr>
          <p:spPr>
            <a:xfrm>
              <a:off x="3288128" y="3628851"/>
              <a:ext cx="168195" cy="5520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>
                <a:lnSpc>
                  <a:spcPct val="110000"/>
                </a:lnSpc>
                <a:spcBef>
                  <a:spcPts val="600"/>
                </a:spcBef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58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15">
            <a:extLst>
              <a:ext uri="{FF2B5EF4-FFF2-40B4-BE49-F238E27FC236}">
                <a16:creationId xmlns:a16="http://schemas.microsoft.com/office/drawing/2014/main" id="{CA04A6BD-D655-C80D-C171-07B80AD34F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4"/>
          <a:stretch/>
        </p:blipFill>
        <p:spPr>
          <a:xfrm>
            <a:off x="3378820" y="-8318"/>
            <a:ext cx="8813180" cy="6253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A9365-4E5D-8D28-C7C6-9E812A18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76F-7FC9-D557-73F7-C4433CD0EC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1475" y="1412875"/>
            <a:ext cx="5724525" cy="4464050"/>
          </a:xfrm>
        </p:spPr>
        <p:txBody>
          <a:bodyPr/>
          <a:lstStyle/>
          <a:p>
            <a:r>
              <a:rPr lang="en-US" dirty="0"/>
              <a:t>Computer with pre-loaded essential software necessary for developing the solution will be provided. </a:t>
            </a:r>
          </a:p>
          <a:p>
            <a:r>
              <a:rPr lang="en-US" dirty="0"/>
              <a:t>Feel free to install any additional tools you might require.</a:t>
            </a:r>
          </a:p>
          <a:p>
            <a:endParaRPr lang="en-US" dirty="0"/>
          </a:p>
          <a:p>
            <a:r>
              <a:rPr lang="en-US" b="1" dirty="0"/>
              <a:t>Requirements for computers:</a:t>
            </a:r>
          </a:p>
          <a:p>
            <a:pPr marL="285750" indent="-285750">
              <a:buClr>
                <a:schemeClr val="accent6"/>
              </a:buClr>
              <a:buSzPct val="140000"/>
              <a:buFont typeface="Porsche Next TT" panose="020B0504020101010102" pitchFamily="34" charset="0"/>
              <a:buChar char="&gt;"/>
            </a:pPr>
            <a:r>
              <a:rPr lang="en-GB" dirty="0"/>
              <a:t>Python 3.7.x</a:t>
            </a:r>
          </a:p>
          <a:p>
            <a:pPr marL="465750" lvl="1" indent="-285750"/>
            <a:r>
              <a:rPr lang="en-US" sz="1600" dirty="0"/>
              <a:t>OpenCV</a:t>
            </a:r>
          </a:p>
          <a:p>
            <a:pPr marL="465750" lvl="1" indent="-285750"/>
            <a:r>
              <a:rPr lang="en-US" sz="1600" dirty="0"/>
              <a:t>NumPy</a:t>
            </a:r>
          </a:p>
          <a:p>
            <a:pPr marL="465750" lvl="1" indent="-285750"/>
            <a:r>
              <a:rPr lang="en-US" sz="1600" dirty="0" err="1"/>
              <a:t>PyGame</a:t>
            </a:r>
            <a:endParaRPr lang="en-US" sz="1600" dirty="0"/>
          </a:p>
          <a:p>
            <a:pPr marL="285750" indent="-285750">
              <a:buClr>
                <a:schemeClr val="accent6"/>
              </a:buClr>
              <a:buSzPct val="140000"/>
              <a:buFont typeface="Porsche Next TT" panose="020B0504020101010102" pitchFamily="34" charset="0"/>
              <a:buChar char="&gt;"/>
            </a:pPr>
            <a:r>
              <a:rPr lang="en-GB" dirty="0"/>
              <a:t>Carla 0.9.14</a:t>
            </a:r>
          </a:p>
          <a:p>
            <a:pPr marL="465750" lvl="1" indent="-285750"/>
            <a:r>
              <a:rPr lang="en-GB" sz="1600" dirty="0"/>
              <a:t>T</a:t>
            </a:r>
            <a:r>
              <a:rPr lang="en-US" sz="1600" dirty="0"/>
              <a:t>he </a:t>
            </a:r>
            <a:r>
              <a:rPr lang="en-US" sz="1600" dirty="0">
                <a:hlinkClick r:id="rId3"/>
              </a:rPr>
              <a:t>portable version </a:t>
            </a:r>
            <a:r>
              <a:rPr lang="en-US" sz="1600" dirty="0"/>
              <a:t>enables you to log in to the Carla server running on a different machine.</a:t>
            </a:r>
          </a:p>
          <a:p>
            <a:pPr marL="465750" lvl="1" indent="-285750"/>
            <a:r>
              <a:rPr lang="en-US" sz="1600" dirty="0"/>
              <a:t>If you wish to run the competition map and utilize our car model on your PC, you will need to install the </a:t>
            </a:r>
            <a:r>
              <a:rPr lang="en-GB" sz="1600" dirty="0">
                <a:hlinkClick r:id="rId4"/>
              </a:rPr>
              <a:t>Carla server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426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 of a folder&#10;&#10;Description automatically generated">
            <a:extLst>
              <a:ext uri="{FF2B5EF4-FFF2-40B4-BE49-F238E27FC236}">
                <a16:creationId xmlns:a16="http://schemas.microsoft.com/office/drawing/2014/main" id="{1CAFC139-177E-679E-529C-40FA67AA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6" b="11638"/>
          <a:stretch/>
        </p:blipFill>
        <p:spPr>
          <a:xfrm>
            <a:off x="831233" y="5056231"/>
            <a:ext cx="731583" cy="759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57F5B-CABF-F7DE-680A-52BA5B90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7E74A-36A6-9A31-7DFC-4DD27D4160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1475" y="1412875"/>
            <a:ext cx="5724525" cy="4763638"/>
          </a:xfrm>
        </p:spPr>
        <p:txBody>
          <a:bodyPr/>
          <a:lstStyle/>
          <a:p>
            <a:pPr marL="0" lvl="1" indent="0">
              <a:buNone/>
            </a:pPr>
            <a:r>
              <a:rPr lang="en-US" b="1" dirty="0"/>
              <a:t>Carla</a:t>
            </a:r>
          </a:p>
          <a:p>
            <a:pPr marL="465750" lvl="1" indent="-285750">
              <a:buClr>
                <a:schemeClr val="accent6"/>
              </a:buClr>
              <a:buSzPct val="140000"/>
              <a:buFont typeface="Porsche Next TT" panose="020B0504020101010102" pitchFamily="34" charset="0"/>
              <a:buChar char="&gt;"/>
            </a:pPr>
            <a:r>
              <a:rPr lang="en-US" sz="1600" dirty="0"/>
              <a:t>Local Carla server</a:t>
            </a:r>
          </a:p>
          <a:p>
            <a:pPr marL="465750" lvl="1" indent="-285750">
              <a:buClr>
                <a:schemeClr val="accent6"/>
              </a:buClr>
              <a:buSzPct val="140000"/>
              <a:buFont typeface="Porsche Next TT" panose="020B0504020101010102" pitchFamily="34" charset="0"/>
              <a:buChar char="&gt;"/>
            </a:pPr>
            <a:r>
              <a:rPr lang="en-US" sz="1600" dirty="0"/>
              <a:t>Start it to test your solution locally</a:t>
            </a:r>
          </a:p>
          <a:p>
            <a:pPr marL="0" lvl="1" indent="0">
              <a:buNone/>
            </a:pPr>
            <a:endParaRPr lang="en-US" b="1" dirty="0"/>
          </a:p>
          <a:p>
            <a:pPr marL="0" lvl="1" indent="0">
              <a:buNone/>
            </a:pPr>
            <a:endParaRPr lang="en-US" b="1" dirty="0"/>
          </a:p>
          <a:p>
            <a:pPr marL="0" lvl="1" indent="0">
              <a:buNone/>
            </a:pPr>
            <a:endParaRPr lang="en-US" b="1" dirty="0"/>
          </a:p>
          <a:p>
            <a:pPr marL="0" lvl="1" indent="0">
              <a:buNone/>
            </a:pPr>
            <a:endParaRPr lang="en-US" b="1" dirty="0"/>
          </a:p>
          <a:p>
            <a:pPr marL="0" lvl="1" indent="0">
              <a:buNone/>
            </a:pPr>
            <a:r>
              <a:rPr lang="en-US" b="1" dirty="0"/>
              <a:t>Student</a:t>
            </a:r>
          </a:p>
          <a:p>
            <a:pPr marL="465750" lvl="1" indent="-285750">
              <a:buClr>
                <a:schemeClr val="accent6"/>
              </a:buClr>
              <a:buSzPct val="140000"/>
              <a:buFont typeface="Porsche Next TT" panose="020B0504020101010102" pitchFamily="34" charset="0"/>
              <a:buChar char="&gt;"/>
            </a:pPr>
            <a:r>
              <a:rPr lang="en-US" sz="1600" dirty="0"/>
              <a:t>Client control scripts, serving as the foundation for your autonomous driving 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A2F6A-5E63-BD55-F2C7-8A9A60AFC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30"/>
          <a:stretch/>
        </p:blipFill>
        <p:spPr>
          <a:xfrm>
            <a:off x="1809277" y="5024260"/>
            <a:ext cx="2400635" cy="874821"/>
          </a:xfrm>
          <a:prstGeom prst="rect">
            <a:avLst/>
          </a:prstGeom>
        </p:spPr>
      </p:pic>
      <p:pic>
        <p:nvPicPr>
          <p:cNvPr id="5" name="Picture 4" descr="A computer screen shot of a folder&#10;&#10;Description automatically generated">
            <a:extLst>
              <a:ext uri="{FF2B5EF4-FFF2-40B4-BE49-F238E27FC236}">
                <a16:creationId xmlns:a16="http://schemas.microsoft.com/office/drawing/2014/main" id="{959B1FA4-A838-73E5-5BCD-1EBD3F516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52989"/>
          <a:stretch/>
        </p:blipFill>
        <p:spPr>
          <a:xfrm>
            <a:off x="831233" y="2570868"/>
            <a:ext cx="731583" cy="828135"/>
          </a:xfrm>
          <a:prstGeom prst="rect">
            <a:avLst/>
          </a:prstGeom>
        </p:spPr>
      </p:pic>
      <p:pic>
        <p:nvPicPr>
          <p:cNvPr id="6" name="Bildplatzhalter 24">
            <a:extLst>
              <a:ext uri="{FF2B5EF4-FFF2-40B4-BE49-F238E27FC236}">
                <a16:creationId xmlns:a16="http://schemas.microsoft.com/office/drawing/2014/main" id="{CF5077F8-2A9C-985F-A878-F107C8BEF2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" t="-21" r="3592"/>
          <a:stretch/>
        </p:blipFill>
        <p:spPr>
          <a:xfrm>
            <a:off x="6467474" y="0"/>
            <a:ext cx="5724526" cy="62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3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EDCB-97ED-54F0-92FE-A9DCF51A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Carla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E9733-2636-2BBF-2FDE-EA30729AF1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1475" y="1412875"/>
            <a:ext cx="7771861" cy="4464050"/>
          </a:xfrm>
        </p:spPr>
        <p:txBody>
          <a:bodyPr/>
          <a:lstStyle/>
          <a:p>
            <a:r>
              <a:rPr lang="en-US" dirty="0"/>
              <a:t>After running the </a:t>
            </a:r>
            <a:r>
              <a:rPr lang="en-US" b="1" dirty="0"/>
              <a:t>'Build and Run Carla.bat' </a:t>
            </a:r>
            <a:r>
              <a:rPr lang="en-US" dirty="0"/>
              <a:t>file, the environment will initiate. </a:t>
            </a:r>
          </a:p>
          <a:p>
            <a:r>
              <a:rPr lang="en-US" dirty="0"/>
              <a:t>Your next step is to select the appropriate map and start the simulation. </a:t>
            </a:r>
          </a:p>
          <a:p>
            <a:r>
              <a:rPr lang="en-US" dirty="0"/>
              <a:t>Refer to the screenshots for guidance.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C721F-305E-561F-1986-0183B4E209B3}"/>
              </a:ext>
            </a:extLst>
          </p:cNvPr>
          <p:cNvSpPr txBox="1"/>
          <p:nvPr/>
        </p:nvSpPr>
        <p:spPr>
          <a:xfrm>
            <a:off x="668655" y="2042735"/>
            <a:ext cx="65" cy="2791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GB">
              <a:solidFill>
                <a:srgbClr val="FF0000"/>
              </a:solidFill>
              <a:highlight>
                <a:srgbClr val="C0C0C0"/>
              </a:highlight>
              <a:latin typeface="Porsche Design Helvetica Bd" panose="020B08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041FDF-DF1E-D8B5-87AE-787CB90C3BD2}"/>
              </a:ext>
            </a:extLst>
          </p:cNvPr>
          <p:cNvSpPr txBox="1"/>
          <p:nvPr/>
        </p:nvSpPr>
        <p:spPr>
          <a:xfrm>
            <a:off x="497456" y="2667759"/>
            <a:ext cx="5437518" cy="27453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AutoNum type="arabicPeriod"/>
            </a:pPr>
            <a:r>
              <a:rPr lang="en-US" dirty="0"/>
              <a:t>Open the Carla window and click on the </a:t>
            </a:r>
            <a:r>
              <a:rPr lang="en-US" b="1" dirty="0"/>
              <a:t>'File' </a:t>
            </a:r>
            <a:r>
              <a:rPr lang="en-US" dirty="0"/>
              <a:t>option in the top left corner.</a:t>
            </a:r>
          </a:p>
          <a:p>
            <a:pPr marL="342900" indent="-342900" algn="l">
              <a:buAutoNum type="arabicPeriod"/>
            </a:pPr>
            <a:r>
              <a:rPr lang="en-US" dirty="0"/>
              <a:t>Select </a:t>
            </a:r>
            <a:r>
              <a:rPr lang="en-US" b="1" dirty="0"/>
              <a:t>'Open Level...' </a:t>
            </a:r>
            <a:r>
              <a:rPr lang="en-US" dirty="0"/>
              <a:t>from the dropdown menu.</a:t>
            </a:r>
          </a:p>
          <a:p>
            <a:pPr marL="342900" indent="-342900" algn="l">
              <a:buAutoNum type="arabicPeriod"/>
            </a:pPr>
            <a:r>
              <a:rPr lang="en-US" dirty="0"/>
              <a:t>Choose </a:t>
            </a:r>
            <a:r>
              <a:rPr lang="en-US" b="1" dirty="0"/>
              <a:t>'</a:t>
            </a:r>
            <a:r>
              <a:rPr lang="en-US" b="1" dirty="0" err="1"/>
              <a:t>BaseMap_presented</a:t>
            </a:r>
            <a:r>
              <a:rPr lang="en-US" b="1" dirty="0"/>
              <a:t>'</a:t>
            </a:r>
            <a:r>
              <a:rPr lang="en-US" dirty="0"/>
              <a:t> from the map list.</a:t>
            </a:r>
            <a:br>
              <a:rPr lang="en-US" dirty="0"/>
            </a:br>
            <a:r>
              <a:rPr lang="en-US" dirty="0"/>
              <a:t>(This map is the one currently running on the server)</a:t>
            </a:r>
          </a:p>
          <a:p>
            <a:pPr marL="342900" indent="-342900">
              <a:buAutoNum type="arabicPeriod"/>
            </a:pPr>
            <a:r>
              <a:rPr lang="en-US" dirty="0"/>
              <a:t>After the map loads, click on the</a:t>
            </a:r>
            <a:r>
              <a:rPr lang="en-US" b="1" dirty="0"/>
              <a:t> '≫' </a:t>
            </a:r>
            <a:r>
              <a:rPr lang="en-US" dirty="0"/>
              <a:t>button to reveal more options in the ribbon at the top.</a:t>
            </a:r>
          </a:p>
          <a:p>
            <a:pPr marL="342900" indent="-342900" algn="l">
              <a:buAutoNum type="arabicPeriod"/>
            </a:pPr>
            <a:r>
              <a:rPr lang="en-US" dirty="0"/>
              <a:t>Press the </a:t>
            </a:r>
            <a:r>
              <a:rPr lang="en-US" b="1" dirty="0"/>
              <a:t>'Play'</a:t>
            </a:r>
            <a:r>
              <a:rPr lang="en-US" dirty="0"/>
              <a:t> button to start the server.</a:t>
            </a:r>
            <a:endParaRPr lang="en-GB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9A49AFD-8A71-E913-1C0B-E85378260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0"/>
          <a:stretch/>
        </p:blipFill>
        <p:spPr>
          <a:xfrm>
            <a:off x="7751429" y="1295334"/>
            <a:ext cx="3261267" cy="41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858B-F0FA-3830-69DB-9CA6E2D6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403200"/>
            <a:ext cx="11449050" cy="648000"/>
          </a:xfrm>
        </p:spPr>
        <p:txBody>
          <a:bodyPr anchor="t">
            <a:normAutofit/>
          </a:bodyPr>
          <a:lstStyle/>
          <a:p>
            <a:r>
              <a:rPr lang="en-US" dirty="0"/>
              <a:t>Client Control Scripts</a:t>
            </a:r>
            <a:endParaRPr lang="en-GB" dirty="0"/>
          </a:p>
        </p:txBody>
      </p:sp>
      <p:pic>
        <p:nvPicPr>
          <p:cNvPr id="5" name="Grafik 10" descr="A blue sports car on a road&#10;&#10;Description automatically generated">
            <a:extLst>
              <a:ext uri="{FF2B5EF4-FFF2-40B4-BE49-F238E27FC236}">
                <a16:creationId xmlns:a16="http://schemas.microsoft.com/office/drawing/2014/main" id="{9D30CFE9-FAA7-1CCE-5C26-E11136BF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8" r="12387" b="1"/>
          <a:stretch/>
        </p:blipFill>
        <p:spPr>
          <a:xfrm>
            <a:off x="371475" y="1412875"/>
            <a:ext cx="5580525" cy="446405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15E43-4970-B0AF-7FDF-77DC95330C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40000" y="1412875"/>
            <a:ext cx="5580525" cy="44640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we have provided</a:t>
            </a:r>
            <a:endParaRPr lang="pl-PL" dirty="0"/>
          </a:p>
          <a:p>
            <a:pPr>
              <a:lnSpc>
                <a:spcPct val="100000"/>
              </a:lnSpc>
            </a:pPr>
            <a:r>
              <a:rPr lang="en-GB" sz="1500" b="1" dirty="0"/>
              <a:t>manual_control_student.py</a:t>
            </a:r>
          </a:p>
          <a:p>
            <a:pPr marL="465750" lvl="1" indent="-285750">
              <a:lnSpc>
                <a:spcPct val="100000"/>
              </a:lnSpc>
            </a:pPr>
            <a:r>
              <a:rPr lang="en-US" sz="1500" dirty="0"/>
              <a:t>This script, a slightly modified version of 'manual_control.py' provided with Carla, allows you to connect to the server. </a:t>
            </a:r>
            <a:br>
              <a:rPr lang="pl-PL" sz="1500" dirty="0"/>
            </a:br>
            <a:r>
              <a:rPr lang="en-US" sz="1500" dirty="0"/>
              <a:t>Execute this script using the command:</a:t>
            </a:r>
            <a:r>
              <a:rPr lang="pl-PL" sz="1500" dirty="0"/>
              <a:t>  </a:t>
            </a:r>
            <a:r>
              <a:rPr lang="en-GB" sz="1500" i="1" dirty="0"/>
              <a:t>python manual_control_student.py</a:t>
            </a:r>
            <a:endParaRPr lang="en-GB" sz="1500" b="1" dirty="0"/>
          </a:p>
          <a:p>
            <a:pPr>
              <a:lnSpc>
                <a:spcPct val="100000"/>
              </a:lnSpc>
            </a:pPr>
            <a:r>
              <a:rPr lang="en-GB" sz="1500" b="1" dirty="0"/>
              <a:t>computer_vision.py</a:t>
            </a:r>
          </a:p>
          <a:p>
            <a:pPr marL="465750" lvl="1" indent="-285750">
              <a:lnSpc>
                <a:spcPct val="100000"/>
              </a:lnSpc>
            </a:pPr>
            <a:r>
              <a:rPr lang="en-US" sz="1500" dirty="0"/>
              <a:t>This file is designed for you to develop computer vision functionality. It processes data and provides outputs that enable 'vehicle_control.py' to steer the car.</a:t>
            </a:r>
            <a:endParaRPr lang="pl-PL" sz="1500" dirty="0"/>
          </a:p>
          <a:p>
            <a:pPr>
              <a:lnSpc>
                <a:spcPct val="100000"/>
              </a:lnSpc>
            </a:pPr>
            <a:r>
              <a:rPr lang="en-GB" sz="1500" b="1" dirty="0"/>
              <a:t>vehicle_control.py</a:t>
            </a:r>
          </a:p>
          <a:p>
            <a:pPr marL="465750" lvl="1" indent="-285750">
              <a:lnSpc>
                <a:spcPct val="100000"/>
              </a:lnSpc>
            </a:pPr>
            <a:r>
              <a:rPr lang="en-US" sz="1500" dirty="0"/>
              <a:t>This file is meant for utilizing the data supplied by 'computer_vision.py' to control the car effectively.</a:t>
            </a:r>
            <a:endParaRPr lang="pl-PL" sz="1500" dirty="0"/>
          </a:p>
          <a:p>
            <a:pPr>
              <a:lnSpc>
                <a:spcPct val="100000"/>
              </a:lnSpc>
            </a:pPr>
            <a:r>
              <a:rPr lang="en-GB" sz="1500" b="1" dirty="0" err="1"/>
              <a:t>config.json</a:t>
            </a:r>
            <a:endParaRPr lang="en-GB" sz="1500" b="1" dirty="0"/>
          </a:p>
          <a:p>
            <a:pPr marL="465750" lvl="1" indent="-285750">
              <a:lnSpc>
                <a:spcPct val="100000"/>
              </a:lnSpc>
            </a:pPr>
            <a:r>
              <a:rPr lang="en-US" sz="1500" dirty="0"/>
              <a:t>This is the configuration file for 'manual_control_student.py,' offering necessary settings for the script.</a:t>
            </a:r>
            <a:endParaRPr lang="en-GB" sz="1500" dirty="0"/>
          </a:p>
          <a:p>
            <a:pPr marL="465750" lvl="1" indent="-285750">
              <a:lnSpc>
                <a:spcPct val="100000"/>
              </a:lnSpc>
            </a:pP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328698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6BDC-7CFB-E067-DB2E-C6B8F7A4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manual_control_student.py</a:t>
            </a:r>
            <a:br>
              <a:rPr lang="en-GB" b="1" dirty="0"/>
            </a:b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0E28A-5F59-D318-EF93-54050698BD86}"/>
              </a:ext>
            </a:extLst>
          </p:cNvPr>
          <p:cNvSpPr txBox="1"/>
          <p:nvPr/>
        </p:nvSpPr>
        <p:spPr>
          <a:xfrm>
            <a:off x="8136294" y="1273264"/>
            <a:ext cx="3601616" cy="1982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/>
              <a:t>When you press the </a:t>
            </a:r>
            <a:r>
              <a:rPr lang="en-US" b="1"/>
              <a:t>F2</a:t>
            </a:r>
            <a:r>
              <a:rPr lang="en-US"/>
              <a:t> or </a:t>
            </a:r>
            <a:r>
              <a:rPr lang="en-US" b="1"/>
              <a:t>P</a:t>
            </a:r>
            <a:r>
              <a:rPr lang="en-US"/>
              <a:t> button, this block of code in the game loop is executed. </a:t>
            </a:r>
            <a:endParaRPr lang="pl-PL"/>
          </a:p>
          <a:p>
            <a:pPr algn="l"/>
            <a:endParaRPr lang="pl-PL"/>
          </a:p>
          <a:p>
            <a:pPr algn="l"/>
            <a:r>
              <a:rPr lang="en-US"/>
              <a:t>Before you begin development, be sure to review the comments provided.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F34F-BBCF-315E-602F-36FFE4842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475" y="1273264"/>
            <a:ext cx="7501053" cy="44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55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8149-B6D7-EE2C-73C8-1F38428D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computer_vision.py</a:t>
            </a:r>
            <a:br>
              <a:rPr lang="en-GB" b="1"/>
            </a:b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A0A08-362A-7255-EB98-7B0A2E59299D}"/>
              </a:ext>
            </a:extLst>
          </p:cNvPr>
          <p:cNvSpPr txBox="1"/>
          <p:nvPr/>
        </p:nvSpPr>
        <p:spPr>
          <a:xfrm>
            <a:off x="6251510" y="1305557"/>
            <a:ext cx="5486400" cy="3050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This file comprises the definition of the Navigator class.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 recommend utilizing this file for the entire logic behind image recognition. As you may have noticed, we have passed the Lidar and RGB Camera to the main function, providing you a starting point. </a:t>
            </a:r>
          </a:p>
          <a:p>
            <a:pPr algn="l"/>
            <a:endParaRPr lang="pl-PL" dirty="0"/>
          </a:p>
          <a:p>
            <a:pPr algn="l"/>
            <a:r>
              <a:rPr lang="en-US" dirty="0"/>
              <a:t>We also recommend returning a dictionary containing all the data that will be used later for steering the car.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FE2B2-D395-0009-74CF-EDF66C602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475" y="1305557"/>
            <a:ext cx="5665442" cy="44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2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1472-BF3A-087B-4421-8DCCDB0A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vehicle_control.py</a:t>
            </a:r>
            <a:br>
              <a:rPr lang="en-GB" b="1"/>
            </a:b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1E51D-CDF4-B7BD-3D97-54E5F3F86B80}"/>
              </a:ext>
            </a:extLst>
          </p:cNvPr>
          <p:cNvSpPr txBox="1"/>
          <p:nvPr/>
        </p:nvSpPr>
        <p:spPr>
          <a:xfrm>
            <a:off x="7576457" y="1305557"/>
            <a:ext cx="4161452" cy="16773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dirty="0"/>
              <a:t>This file is dedicated to car control logic.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Here, you have the freedom to develop any data processing methods that will ultimately result in smooth car steering.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623E7-AFE3-3A22-5160-2D6B683AB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525" y="1312665"/>
            <a:ext cx="6982874" cy="36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73E4-5E28-1FE7-262F-07AEB2D8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err="1"/>
              <a:t>config.json</a:t>
            </a:r>
            <a:br>
              <a:rPr lang="en-GB" b="1"/>
            </a:b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D6AAF-DBC4-C1FC-60E7-2981CBC5EB3C}"/>
              </a:ext>
            </a:extLst>
          </p:cNvPr>
          <p:cNvSpPr txBox="1"/>
          <p:nvPr/>
        </p:nvSpPr>
        <p:spPr>
          <a:xfrm>
            <a:off x="4048125" y="1305557"/>
            <a:ext cx="5702365" cy="25914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This serves as the configuration file for 'manual_control_student.py.’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Within this file, you have the ability to define the spawn point of your car, specify the IP address of the server you wish to connect to, set the car’s</a:t>
            </a:r>
            <a:r>
              <a:rPr lang="pl-PL" dirty="0"/>
              <a:t> model</a:t>
            </a:r>
            <a:r>
              <a:rPr lang="en-US" dirty="0"/>
              <a:t> name, and determine the location of the camera sensor (which can be later adjusted using the TAB button).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B51E0-6A7D-CBDB-0A24-353B6570B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475" y="1098943"/>
            <a:ext cx="3320325" cy="44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685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ZocuhhelEKvHp4cNI02zA"/>
</p:tagLst>
</file>

<file path=ppt/theme/theme1.xml><?xml version="1.0" encoding="utf-8"?>
<a:theme xmlns:a="http://schemas.openxmlformats.org/drawingml/2006/main" name="PORSCHE_Engineering_EN">
  <a:themeElements>
    <a:clrScheme name="PEG">
      <a:dk1>
        <a:sysClr val="windowText" lastClr="000000"/>
      </a:dk1>
      <a:lt1>
        <a:srgbClr val="FFFFFF"/>
      </a:lt1>
      <a:dk2>
        <a:srgbClr val="403F45"/>
      </a:dk2>
      <a:lt2>
        <a:srgbClr val="DAD9DE"/>
      </a:lt2>
      <a:accent1>
        <a:srgbClr val="000000"/>
      </a:accent1>
      <a:accent2>
        <a:srgbClr val="403F45"/>
      </a:accent2>
      <a:accent3>
        <a:srgbClr val="737278"/>
      </a:accent3>
      <a:accent4>
        <a:srgbClr val="B5B4BA"/>
      </a:accent4>
      <a:accent5>
        <a:srgbClr val="DAD9DE"/>
      </a:accent5>
      <a:accent6>
        <a:srgbClr val="4C7C9E"/>
      </a:accent6>
      <a:hlink>
        <a:srgbClr val="4C7C9E"/>
      </a:hlink>
      <a:folHlink>
        <a:srgbClr val="737278"/>
      </a:folHlink>
    </a:clrScheme>
    <a:fontScheme name="Porsche">
      <a:majorFont>
        <a:latin typeface="Porsche Next TT"/>
        <a:ea typeface=""/>
        <a:cs typeface=""/>
      </a:majorFont>
      <a:minorFont>
        <a:latin typeface="Porsche Next 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72000" rIns="108000" bIns="72000" rtlCol="0" anchor="t"/>
      <a:lstStyle>
        <a:defPPr algn="l">
          <a:lnSpc>
            <a:spcPct val="110000"/>
          </a:lnSpc>
          <a:spcBef>
            <a:spcPts val="600"/>
          </a:spcBef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>
      <a:srgbClr val="19334D"/>
    </a:custClr>
    <a:custClr>
      <a:srgbClr val="2A4B6D"/>
    </a:custClr>
    <a:custClr>
      <a:srgbClr val="3A6B9B"/>
    </a:custClr>
    <a:custClr>
      <a:srgbClr val="5391C4"/>
    </a:custClr>
    <a:custClr>
      <a:srgbClr val="76AFDC"/>
    </a:custClr>
    <a:custClr>
      <a:srgbClr val="D1E0F0"/>
    </a:custClr>
    <a:custClr>
      <a:srgbClr val="017379"/>
    </a:custClr>
    <a:custClr>
      <a:srgbClr val="3AB4BA"/>
    </a:custClr>
    <a:custClr>
      <a:srgbClr val="658E11"/>
    </a:custClr>
    <a:custClr>
      <a:srgbClr val="8CB527"/>
    </a:custClr>
    <a:custClr>
      <a:srgbClr val="D88711"/>
    </a:custClr>
    <a:custClr>
      <a:srgbClr val="F2A100"/>
    </a:custClr>
    <a:custClr>
      <a:srgbClr val="FFBE00"/>
    </a:custClr>
    <a:custClr>
      <a:srgbClr val="FFE200"/>
    </a:custClr>
    <a:custClr>
      <a:srgbClr val="94001B"/>
    </a:custClr>
    <a:custClr>
      <a:srgbClr val="C32718"/>
    </a:custClr>
    <a:custClr>
      <a:srgbClr val="700043"/>
    </a:custClr>
    <a:custClr>
      <a:srgbClr val="B7006D"/>
    </a:custClr>
    <a:custClr>
      <a:srgbClr val="3C007E"/>
    </a:custClr>
    <a:custClr>
      <a:srgbClr val="8D57CB"/>
    </a:custClr>
    <a:custClr>
      <a:srgbClr val="D2EB2D"/>
    </a:custClr>
    <a:custClr>
      <a:srgbClr val="A9AAAC"/>
    </a:custClr>
  </a:custClrLst>
  <a:extLst>
    <a:ext uri="{05A4C25C-085E-4340-85A3-A5531E510DB2}">
      <thm15:themeFamily xmlns:thm15="http://schemas.microsoft.com/office/thememl/2012/main" name="PORSCHE_Engineering_EN.potx" id="{BD70CABB-345E-4619-829C-EAFD75B7CF58}" vid="{4AB0D1CF-0DC9-4A0F-9544-3A7EA50A784F}"/>
    </a:ext>
  </a:extLst>
</a:theme>
</file>

<file path=ppt/theme/theme2.xml><?xml version="1.0" encoding="utf-8"?>
<a:theme xmlns:a="http://schemas.openxmlformats.org/drawingml/2006/main" name="Office">
  <a:themeElements>
    <a:clrScheme name="Porsche">
      <a:dk1>
        <a:sysClr val="windowText" lastClr="000000"/>
      </a:dk1>
      <a:lt1>
        <a:sysClr val="window" lastClr="FFFFFF"/>
      </a:lt1>
      <a:dk2>
        <a:srgbClr val="403F45"/>
      </a:dk2>
      <a:lt2>
        <a:srgbClr val="F3F2F7"/>
      </a:lt2>
      <a:accent1>
        <a:srgbClr val="000000"/>
      </a:accent1>
      <a:accent2>
        <a:srgbClr val="403F45"/>
      </a:accent2>
      <a:accent3>
        <a:srgbClr val="737278"/>
      </a:accent3>
      <a:accent4>
        <a:srgbClr val="B5B4BA"/>
      </a:accent4>
      <a:accent5>
        <a:srgbClr val="DAD9DE"/>
      </a:accent5>
      <a:accent6>
        <a:srgbClr val="D5001C"/>
      </a:accent6>
      <a:hlink>
        <a:srgbClr val="D5001C"/>
      </a:hlink>
      <a:folHlink>
        <a:srgbClr val="737278"/>
      </a:folHlink>
    </a:clrScheme>
    <a:fontScheme name="Porsche">
      <a:majorFont>
        <a:latin typeface="Porsche Next TT"/>
        <a:ea typeface=""/>
        <a:cs typeface=""/>
      </a:majorFont>
      <a:minorFont>
        <a:latin typeface="Porsche Next 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Porsche">
      <a:dk1>
        <a:sysClr val="windowText" lastClr="000000"/>
      </a:dk1>
      <a:lt1>
        <a:sysClr val="window" lastClr="FFFFFF"/>
      </a:lt1>
      <a:dk2>
        <a:srgbClr val="403F45"/>
      </a:dk2>
      <a:lt2>
        <a:srgbClr val="F3F2F7"/>
      </a:lt2>
      <a:accent1>
        <a:srgbClr val="000000"/>
      </a:accent1>
      <a:accent2>
        <a:srgbClr val="403F45"/>
      </a:accent2>
      <a:accent3>
        <a:srgbClr val="737278"/>
      </a:accent3>
      <a:accent4>
        <a:srgbClr val="B5B4BA"/>
      </a:accent4>
      <a:accent5>
        <a:srgbClr val="DAD9DE"/>
      </a:accent5>
      <a:accent6>
        <a:srgbClr val="D5001C"/>
      </a:accent6>
      <a:hlink>
        <a:srgbClr val="D5001C"/>
      </a:hlink>
      <a:folHlink>
        <a:srgbClr val="737278"/>
      </a:folHlink>
    </a:clrScheme>
    <a:fontScheme name="Porsche">
      <a:majorFont>
        <a:latin typeface="Porsche Next TT"/>
        <a:ea typeface=""/>
        <a:cs typeface=""/>
      </a:majorFont>
      <a:minorFont>
        <a:latin typeface="Porsche Next 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orscheTools xmlns:xsi="http://www.w3.org/2001/XMLSchema-instance" xmlns:xsd="http://www.w3.org/2001/XMLSchema" xmlns="urn:strategyCompass:quickSlide:porsche:porschetoolssettings">
  <Author/>
  <Department/>
  <PageNumbers>false</PageNumbers>
  <UseCreationDate>false</UseCreationDate>
  <UseModifiedDate>false</UseModifiedDate>
  <CreationDate>637944419156487824</CreationDate>
  <ModifiedDate>637944419156487824</ModifiedDate>
  <DateFormat>MM/dd/yyyy</DateFormat>
  <UseDocumentname>false</UseDocumentname>
  <PresentationLanguageID>2057</PresentationLanguageID>
  <MasterLanguageID>0</MasterLanguageID>
</PorscheTool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3A06B6DE795845A5821B51875FE691" ma:contentTypeVersion="20" ma:contentTypeDescription="Ein neues Dokument erstellen." ma:contentTypeScope="" ma:versionID="d8d4f0317b69d5bfa90a095272358b3e">
  <xsd:schema xmlns:xsd="http://www.w3.org/2001/XMLSchema" xmlns:xs="http://www.w3.org/2001/XMLSchema" xmlns:p="http://schemas.microsoft.com/office/2006/metadata/properties" xmlns:ns2="cb5c01e0-f796-465f-91d1-94dc72b85389" xmlns:ns3="b167c856-f6cf-4c6b-8f12-e846ff117a59" xmlns:ns4="b167c856-f6cf-4c6b-8f12-e846ff117a59" targetNamespace="http://schemas.microsoft.com/office/2006/metadata/properties" ma:root="true" ma:fieldsID="8c678e8f28ed24e61df0ba1c478d23c6" ns2:_="" ns4:_="">
    <xsd:import namespace="cb5c01e0-f796-465f-91d1-94dc72b85389"/>
    <xsd:import namespace="b167c856-f6cf-4c6b-8f12-e846ff117a59"/>
    <xsd:import namespace="b167c856-f6cf-4c6b-8f12-e846ff117a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Suche" minOccurs="0"/>
                <xsd:element ref="ns3:i0f84bba906045b4af568ee102a52dcb" minOccurs="0"/>
                <xsd:element ref="ns4:TaxCatchAll" minOccurs="0"/>
                <xsd:element ref="ns3:RevIMDeletionDate" minOccurs="0"/>
                <xsd:element ref="ns3:RevIMEventDate" minOccurs="0"/>
                <xsd:element ref="ns3:RevIMComments" minOccurs="0"/>
                <xsd:element ref="ns3:RevIMDocumentOwner" minOccurs="0"/>
                <xsd:element ref="ns3:RevIMExtends" minOccurs="0"/>
                <xsd:element ref="ns2:cd369d73f930443385fa043f491c2b3e" minOccurs="0"/>
                <xsd:element ref="ns3:_dlc_DocId" minOccurs="0"/>
                <xsd:element ref="ns3:_dlc_DocIdUrl" minOccurs="0"/>
                <xsd:element ref="ns3:_dlc_DocIdPersistId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c01e0-f796-465f-91d1-94dc72b85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Suche" ma:index="12" nillable="true" ma:displayName="Suche" ma:list="{cb5c01e0-f796-465f-91d1-94dc72b85389}" ma:internalName="Suche" ma:showField="Title">
      <xsd:simpleType>
        <xsd:restriction base="dms:Lookup"/>
      </xsd:simpleType>
    </xsd:element>
    <xsd:element name="cd369d73f930443385fa043f491c2b3e" ma:index="22" nillable="true" ma:taxonomy="true" ma:internalName="cd369d73f930443385fa043f491c2b3e" ma:taxonomyFieldName="FBTags" ma:displayName="FB-Tags" ma:fieldId="{cd369d73-f930-4433-85fa-043f491c2b3e}" ma:taxonomyMulti="true" ma:sspId="11f93a7e-e8d8-45f1-8a13-907dadde1127" ma:termSetId="c7c0c493-92ec-48be-bbf4-93262d8d5141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cf76f155ced4ddcb4097134ff3c332f" ma:index="27" nillable="true" ma:taxonomy="true" ma:internalName="lcf76f155ced4ddcb4097134ff3c332f" ma:taxonomyFieldName="MediaServiceImageTags" ma:displayName="Bildmarkierungen" ma:readOnly="false" ma:fieldId="{5cf76f15-5ced-4ddc-b409-7134ff3c332f}" ma:taxonomyMulti="true" ma:sspId="11f93a7e-e8d8-45f1-8a13-907dadde11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7c856-f6cf-4c6b-8f12-e846ff117a59" elementFormDefault="qualified">
    <xsd:import namespace="http://schemas.microsoft.com/office/2006/documentManagement/types"/>
    <xsd:import namespace="http://schemas.microsoft.com/office/infopath/2007/PartnerControls"/>
    <xsd:element name="i0f84bba906045b4af568ee102a52dcb" ma:index="14" ma:taxonomy="true" ma:internalName="i0f84bba906045b4af568ee102a52dcb" ma:taxonomyFieldName="RevIMBCS" ma:displayName="KSU Klasse" ma:indexed="true" ma:readOnly="true" ma:default="4;#0.2 Working documents|860f14b0-beae-495c-93e3-3187f714d4fc" ma:fieldId="{20f84bba-9060-45b4-af56-8ee102a52dcb}" ma:sspId="11f93a7e-e8d8-45f1-8a13-907dadde1127" ma:termSetId="b795bf2d-8abe-423c-bac8-6c6bed63d3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evIMDeletionDate" ma:index="16" nillable="true" ma:displayName="Löschdatum" ma:description="Deletion Date" ma:format="DateOnly" ma:internalName="RevIMDeletionDate" ma:readOnly="true">
      <xsd:simpleType>
        <xsd:restriction base="dms:DateTime"/>
      </xsd:simpleType>
    </xsd:element>
    <xsd:element name="RevIMEventDate" ma:index="17" nillable="true" ma:displayName="Ereignisdatum" ma:description="Event Date" ma:format="DateOnly" ma:internalName="RevIMEventDate" ma:readOnly="true">
      <xsd:simpleType>
        <xsd:restriction base="dms:DateTime"/>
      </xsd:simpleType>
    </xsd:element>
    <xsd:element name="RevIMComments" ma:index="18" nillable="true" ma:displayName="Ereigniskommentar" ma:internalName="RevIMComments" ma:readOnly="true">
      <xsd:simpleType>
        <xsd:restriction base="dms:Note">
          <xsd:maxLength value="255"/>
        </xsd:restriction>
      </xsd:simpleType>
    </xsd:element>
    <xsd:element name="RevIMDocumentOwner" ma:index="19" nillable="true" ma:displayName="Unterlagenverantwortlicher" ma:list="UserInfo" ma:internalName="RevIMDocument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vIMExtends" ma:index="20" nillable="true" ma:displayName="RevIMExtends" ma:hidden="true" ma:internalName="RevIMExtends" ma:readOnly="true">
      <xsd:simpleType>
        <xsd:restriction base="dms:Note"/>
      </xsd:simpleType>
    </xsd:element>
    <xsd:element name="_dlc_DocId" ma:index="23" nillable="true" ma:displayName="Wert der Dokument-ID" ma:description="Der Wert der diesem Element zugewiesenen Dokument-ID." ma:indexed="true" ma:internalName="_dlc_DocId" ma:readOnly="true">
      <xsd:simpleType>
        <xsd:restriction base="dms:Text"/>
      </xsd:simpleType>
    </xsd:element>
    <xsd:element name="_dlc_DocIdUrl" ma:index="24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5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7c856-f6cf-4c6b-8f12-e846ff117a59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3be004dd-9f2f-4cd5-b052-3628fe8656cd}" ma:internalName="TaxCatchAll" ma:showField="CatchAllData" ma:web="b167c856-f6cf-4c6b-8f12-e846ff117a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che xmlns="cb5c01e0-f796-465f-91d1-94dc72b85389" xsi:nil="true"/>
    <RevIMDocumentOwner xmlns="b167c856-f6cf-4c6b-8f12-e846ff117a59">
      <UserInfo>
        <DisplayName/>
        <AccountId xsi:nil="true"/>
        <AccountType/>
      </UserInfo>
    </RevIMDocumentOwner>
    <cd369d73f930443385fa043f491c2b3e xmlns="cb5c01e0-f796-465f-91d1-94dc72b85389">
      <Terms xmlns="http://schemas.microsoft.com/office/infopath/2007/PartnerControls"/>
    </cd369d73f930443385fa043f491c2b3e>
    <TaxCatchAll xmlns="b167c856-f6cf-4c6b-8f12-e846ff117a59">
      <Value>4</Value>
    </TaxCatchAll>
    <i0f84bba906045b4af568ee102a52dcb xmlns="b167c856-f6cf-4c6b-8f12-e846ff117a59">
      <Terms xmlns="http://schemas.microsoft.com/office/infopath/2007/PartnerControls">
        <TermInfo xmlns="http://schemas.microsoft.com/office/infopath/2007/PartnerControls">
          <TermName xmlns="http://schemas.microsoft.com/office/infopath/2007/PartnerControls">0.2 Working documents</TermName>
          <TermId xmlns="http://schemas.microsoft.com/office/infopath/2007/PartnerControls">860f14b0-beae-495c-93e3-3187f714d4fc</TermId>
        </TermInfo>
      </Terms>
    </i0f84bba906045b4af568ee102a52dcb>
    <_dlc_DocId xmlns="b167c856-f6cf-4c6b-8f12-e846ff117a59">EV3UM3C7XDE4-1863962717-435</_dlc_DocId>
    <_dlc_DocIdUrl xmlns="b167c856-f6cf-4c6b-8f12-e846ff117a59">
      <Url>https://porsche.sharepoint.com/sites/CarreraOnline_PE_PECZ-Forms-Documents/_layouts/15/DocIdRedir.aspx?ID=EV3UM3C7XDE4-1863962717-435</Url>
      <Description>EV3UM3C7XDE4-1863962717-435</Description>
    </_dlc_DocIdUrl>
    <RevIMEventDate xmlns="b167c856-f6cf-4c6b-8f12-e846ff117a59" xsi:nil="true"/>
    <RevIMComments xmlns="b167c856-f6cf-4c6b-8f12-e846ff117a59" xsi:nil="true"/>
    <RevIMDeletionDate xmlns="b167c856-f6cf-4c6b-8f12-e846ff117a59">2026-07-25T12:26:13+00:00</RevIMDeletionDate>
    <RevIMExtends xmlns="b167c856-f6cf-4c6b-8f12-e846ff117a59">{"KSUClass":"860f14b0-beae-495c-93e3-3187f714d4fc"}</RevIMExtends>
    <lcf76f155ced4ddcb4097134ff3c332f xmlns="cb5c01e0-f796-465f-91d1-94dc72b85389">
      <Terms xmlns="http://schemas.microsoft.com/office/infopath/2007/PartnerControls"/>
    </lcf76f155ced4ddcb4097134ff3c332f>
  </documentManagement>
</p:properti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1538C0B-5DAF-45D1-A55C-3A99E7F8C7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AB2327-E838-4F67-BA4C-A62CDA61B82F}">
  <ds:schemaRefs>
    <ds:schemaRef ds:uri="http://www.w3.org/2001/XMLSchema"/>
    <ds:schemaRef ds:uri="urn:strategyCompass:quickSlide:porsche:porschetoolssettings"/>
  </ds:schemaRefs>
</ds:datastoreItem>
</file>

<file path=customXml/itemProps3.xml><?xml version="1.0" encoding="utf-8"?>
<ds:datastoreItem xmlns:ds="http://schemas.openxmlformats.org/officeDocument/2006/customXml" ds:itemID="{EAA4312C-6750-40D4-89D1-A76BF6758431}">
  <ds:schemaRefs>
    <ds:schemaRef ds:uri="b167c856-f6cf-4c6b-8f12-e846ff117a59"/>
    <ds:schemaRef ds:uri="cb5c01e0-f796-465f-91d1-94dc72b853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BD2E43B-0D22-4E90-9E92-B51997923374}">
  <ds:schemaRefs>
    <ds:schemaRef ds:uri="http://purl.org/dc/dcmitype/"/>
    <ds:schemaRef ds:uri="http://purl.org/dc/elements/1.1/"/>
    <ds:schemaRef ds:uri="http://schemas.microsoft.com/office/2006/metadata/properties"/>
    <ds:schemaRef ds:uri="cb5c01e0-f796-465f-91d1-94dc72b85389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b167c856-f6cf-4c6b-8f12-e846ff117a59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5A4B8FF5-BBD7-4A77-92C7-23C3A4DD5DD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PORSCHE_Engineering_EN</Template>
  <TotalTime>0</TotalTime>
  <Words>683</Words>
  <Application>Microsoft Office PowerPoint</Application>
  <PresentationFormat>Widescreen</PresentationFormat>
  <Paragraphs>64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Porsche Design Helvetica Bd</vt:lpstr>
      <vt:lpstr>Porsche Next TT</vt:lpstr>
      <vt:lpstr>PORSCHE_Engineering_EN</vt:lpstr>
      <vt:lpstr>think-cell Folie</vt:lpstr>
      <vt:lpstr>Porsche Engineering</vt:lpstr>
      <vt:lpstr>Computer and Requirements</vt:lpstr>
      <vt:lpstr>Where to start?</vt:lpstr>
      <vt:lpstr>Local Carla Server</vt:lpstr>
      <vt:lpstr>Client Control Scripts</vt:lpstr>
      <vt:lpstr>manual_control_student.py </vt:lpstr>
      <vt:lpstr>computer_vision.py </vt:lpstr>
      <vt:lpstr>vehicle_control.py </vt:lpstr>
      <vt:lpstr>config.json </vt:lpstr>
      <vt:lpstr>Pimp My Ride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Chaibiova, Tina (PECZ-H)</dc:creator>
  <cp:lastModifiedBy>Kristan, Petr, Dr. (PECZ-ED)</cp:lastModifiedBy>
  <cp:revision>23</cp:revision>
  <dcterms:created xsi:type="dcterms:W3CDTF">2022-07-26T12:18:34Z</dcterms:created>
  <dcterms:modified xsi:type="dcterms:W3CDTF">2023-11-02T09:08:12Z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0x0101009C3A06B6DE795845A5821B51875FE691</vt:lpwstr>
  </property>
  <property fmtid="{D5CDD505-2E9C-101B-9397-08002B2CF9AE}" pid="3" name="RevIMBCS">
    <vt:lpwstr>4;#0.2 Working documents|860f14b0-beae-495c-93e3-3187f714d4fc</vt:lpwstr>
  </property>
  <property fmtid="{D5CDD505-2E9C-101B-9397-08002B2CF9AE}" pid="4" name="_dlc_DocIdItemGuid">
    <vt:lpwstr>2ca53561-817e-4330-9314-62808fa61e42</vt:lpwstr>
  </property>
  <property fmtid="{D5CDD505-2E9C-101B-9397-08002B2CF9AE}" pid="5" name="FBTags">
    <vt:lpwstr/>
  </property>
</Properties>
</file>